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9" r:id="rId2"/>
    <p:sldId id="313" r:id="rId3"/>
    <p:sldId id="382" r:id="rId4"/>
    <p:sldId id="389" r:id="rId5"/>
    <p:sldId id="338" r:id="rId6"/>
    <p:sldId id="344" r:id="rId7"/>
    <p:sldId id="388" r:id="rId8"/>
    <p:sldId id="301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C30"/>
    <a:srgbClr val="B94561"/>
    <a:srgbClr val="990033"/>
    <a:srgbClr val="860000"/>
    <a:srgbClr val="002164"/>
    <a:srgbClr val="00297A"/>
    <a:srgbClr val="002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818" autoAdjust="0"/>
  </p:normalViewPr>
  <p:slideViewPr>
    <p:cSldViewPr snapToGrid="0">
      <p:cViewPr varScale="1">
        <p:scale>
          <a:sx n="159" d="100"/>
          <a:sy n="159" d="100"/>
        </p:scale>
        <p:origin x="2628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9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74DADCF1-C1E4-4EC8-BA0E-B0601ECA0EF2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08E029BF-BB65-41C8-90F0-BEB546B81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5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029BF-BB65-41C8-90F0-BEB546B8193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68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029BF-BB65-41C8-90F0-BEB546B8193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9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74074a77e9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714375"/>
            <a:ext cx="6335713" cy="356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g74074a77e9_0_262:notes"/>
          <p:cNvSpPr txBox="1">
            <a:spLocks noGrp="1"/>
          </p:cNvSpPr>
          <p:nvPr>
            <p:ph type="body" idx="1"/>
          </p:nvPr>
        </p:nvSpPr>
        <p:spPr>
          <a:xfrm>
            <a:off x="716619" y="4489387"/>
            <a:ext cx="5732827" cy="425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43" tIns="47459" rIns="94943" bIns="47459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668" name="Google Shape;668;g74074a77e9_0_262:notes"/>
          <p:cNvSpPr txBox="1">
            <a:spLocks noGrp="1"/>
          </p:cNvSpPr>
          <p:nvPr>
            <p:ph type="sldNum" idx="12"/>
          </p:nvPr>
        </p:nvSpPr>
        <p:spPr>
          <a:xfrm>
            <a:off x="4059181" y="8977134"/>
            <a:ext cx="3105307" cy="472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43" tIns="47459" rIns="94943" bIns="47459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SzPts val="1400"/>
              </a:pPr>
              <a:t>8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B57BE-2EFB-448F-82FD-6CCA38184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2B459-556B-465C-977E-EAACD1D9B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3C577-2AAD-45E2-8AF3-31CEA9D0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C13-CADC-48B7-9B62-3B57AC72608B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9D2DF-DAFA-40A6-A446-C518D011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AF932-EE9E-4FAA-BAEF-9C0003A8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7C63-BFCA-4BF3-AD84-FC64386A9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9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40418-316D-4EBD-BB98-CCBDEFFA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A6057-836A-43C7-85D2-89C9A6362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7005-D303-4323-8514-0D3F7DB8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C13-CADC-48B7-9B62-3B57AC72608B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979A9-F012-4EA7-AD71-04E3881A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DE87E-7FF3-4732-8A51-6685F6FC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7C63-BFCA-4BF3-AD84-FC64386A9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9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8366B-974B-4FEB-B362-B629F5ECB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915FB-B295-4B6F-A765-5CF131AEE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9ED38-6A43-450A-96CF-1373AD18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C13-CADC-48B7-9B62-3B57AC72608B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B05FB-D7F9-4104-96B8-A8CEB0CF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ED019-EA80-4816-B750-712CF749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7C63-BFCA-4BF3-AD84-FC64386A9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84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"/>
          <p:cNvSpPr txBox="1">
            <a:spLocks noGrp="1"/>
          </p:cNvSpPr>
          <p:nvPr>
            <p:ph type="title"/>
          </p:nvPr>
        </p:nvSpPr>
        <p:spPr>
          <a:xfrm>
            <a:off x="327659" y="377455"/>
            <a:ext cx="11254800" cy="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4267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body" idx="1"/>
          </p:nvPr>
        </p:nvSpPr>
        <p:spPr>
          <a:xfrm>
            <a:off x="468628" y="1451387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Google Shape;229;p42"/>
          <p:cNvSpPr/>
          <p:nvPr/>
        </p:nvSpPr>
        <p:spPr>
          <a:xfrm>
            <a:off x="1" y="679225"/>
            <a:ext cx="198800" cy="1988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rgbClr val="9696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98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D6A7-470F-45AF-A512-19EEA817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01EC2-E201-49DC-B0BC-DB96D7325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5ACE2-639B-45C2-B1F5-3A8CB7D68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C13-CADC-48B7-9B62-3B57AC72608B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E6B64-C84E-4634-B8A4-52FA574E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019E3-09E0-4807-9851-4E1852EA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7C63-BFCA-4BF3-AD84-FC64386A9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8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A8B59-BF90-4AE9-83E7-F9A8F4D40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8527B-16D3-4310-89DE-90F02E355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8BD4C-4CB9-4970-809B-3C99CE28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C13-CADC-48B7-9B62-3B57AC72608B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3E075-50F7-4E1C-A47F-C649D8211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28596-9DBA-4C94-B563-CACE67F9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7C63-BFCA-4BF3-AD84-FC64386A9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0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956BC-1FF8-439F-8233-431B740F7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2998-A475-473F-851B-AAA13E3BE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3E44C-B690-4557-97C7-A585B17F0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99669-BD0F-4712-9CAC-B6F45CCB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C13-CADC-48B7-9B62-3B57AC72608B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7E341-59C8-4EC4-8B50-A7ED633F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70E5B-50B3-4EBB-B5B9-CBDBC340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7C63-BFCA-4BF3-AD84-FC64386A9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5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82D4-9DD4-4749-A784-7377AEEA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B0784-2AB9-4DE1-B7A5-F89A9EF7B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9AD67-A955-4031-B24A-97BC66B2D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B2EAFB-4777-44DA-8F32-D0B8E864E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59D2A-A2A7-421C-8D83-977C9F450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5DB720-D64F-40EF-B5FB-E02559C66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C13-CADC-48B7-9B62-3B57AC72608B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DF63F-EC15-4EC2-8CED-BDDE603DA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25458-1122-492A-B664-96610ECB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7C63-BFCA-4BF3-AD84-FC64386A9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7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16F7-724D-4758-8097-B8CFCBEA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BA971-8E29-4147-AEBF-C1CFEA7ED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C13-CADC-48B7-9B62-3B57AC72608B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0D7837-7833-40C9-A513-9646E8CA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D9B8D-3077-41ED-BCD6-EC039F2F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7C63-BFCA-4BF3-AD84-FC64386A9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1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86F7-A5BD-46F9-9467-090CCDA3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C13-CADC-48B7-9B62-3B57AC72608B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8F742-718D-412C-89DC-0CFBAAAA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76228-EEA8-4CEA-AB2E-06A0BC89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7C63-BFCA-4BF3-AD84-FC64386A9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9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798E-683A-453A-80B6-E254255B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FDE41-0CA9-4798-900B-BAC38CC84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D5FB8-FCE9-40A8-8DB8-2F91273BF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3F4A5-A31F-46D3-BE31-AA8EB8BC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C13-CADC-48B7-9B62-3B57AC72608B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517F1-51FB-40EB-8505-A1CA5050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39E8E-A125-45C6-B76C-5E6D75E3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7C63-BFCA-4BF3-AD84-FC64386A9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6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5BB2-C619-4CF1-83EC-989880A82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D98EB-1D8B-4A0D-8658-21FE81849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CC64F-3D2A-4C09-8E3F-E91B6E0DF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11968-B567-4339-941D-A6C28765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C13-CADC-48B7-9B62-3B57AC72608B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42C66-938E-4559-BE88-FD089950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870A1-6D26-456D-84EC-68D3C095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7C63-BFCA-4BF3-AD84-FC64386A9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5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1FFB06-14BC-4B7C-806A-6E5F84C2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5A92B-AB17-4AED-901B-655433670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BB1EF-7066-4B4A-B1A4-03CC5364C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04C13-CADC-48B7-9B62-3B57AC72608B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444DF-BD31-47B4-A28A-48EFB586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65E22-F2CC-4A01-BA65-E653599C4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F7C63-BFCA-4BF3-AD84-FC64386A919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Google Shape;220;p40">
            <a:extLst>
              <a:ext uri="{FF2B5EF4-FFF2-40B4-BE49-F238E27FC236}">
                <a16:creationId xmlns:a16="http://schemas.microsoft.com/office/drawing/2014/main" id="{8C15F19B-378F-457E-9138-B0CCDEE89FF7}"/>
              </a:ext>
            </a:extLst>
          </p:cNvPr>
          <p:cNvSpPr txBox="1"/>
          <p:nvPr userDrawn="1"/>
        </p:nvSpPr>
        <p:spPr>
          <a:xfrm>
            <a:off x="11594100" y="6538912"/>
            <a:ext cx="43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31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affiliates@kcbs.u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mms.kcbs.us/members/memberinfo/kcba_entry1.php?org_id=KCB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18;p57">
            <a:extLst>
              <a:ext uri="{FF2B5EF4-FFF2-40B4-BE49-F238E27FC236}">
                <a16:creationId xmlns:a16="http://schemas.microsoft.com/office/drawing/2014/main" id="{DEB75242-6E74-4EB3-A5A2-359A3540B65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0"/>
            <a:ext cx="12191997" cy="38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0;p57">
            <a:extLst>
              <a:ext uri="{FF2B5EF4-FFF2-40B4-BE49-F238E27FC236}">
                <a16:creationId xmlns:a16="http://schemas.microsoft.com/office/drawing/2014/main" id="{CD521310-AD80-4E06-B7B4-B295FE661497}"/>
              </a:ext>
            </a:extLst>
          </p:cNvPr>
          <p:cNvSpPr/>
          <p:nvPr/>
        </p:nvSpPr>
        <p:spPr>
          <a:xfrm>
            <a:off x="4" y="2986230"/>
            <a:ext cx="12191996" cy="897970"/>
          </a:xfrm>
          <a:prstGeom prst="rect">
            <a:avLst/>
          </a:prstGeom>
          <a:solidFill>
            <a:srgbClr val="A40C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21;p57">
            <a:extLst>
              <a:ext uri="{FF2B5EF4-FFF2-40B4-BE49-F238E27FC236}">
                <a16:creationId xmlns:a16="http://schemas.microsoft.com/office/drawing/2014/main" id="{4C2A266C-27A8-4ED9-A440-30C1B604985D}"/>
              </a:ext>
            </a:extLst>
          </p:cNvPr>
          <p:cNvSpPr/>
          <p:nvPr/>
        </p:nvSpPr>
        <p:spPr>
          <a:xfrm>
            <a:off x="2012372" y="3152478"/>
            <a:ext cx="8167255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Kansas City Barbeque Society</a:t>
            </a:r>
            <a:endParaRPr sz="3600" dirty="0"/>
          </a:p>
        </p:txBody>
      </p:sp>
      <p:sp>
        <p:nvSpPr>
          <p:cNvPr id="9" name="Google Shape;322;p57">
            <a:extLst>
              <a:ext uri="{FF2B5EF4-FFF2-40B4-BE49-F238E27FC236}">
                <a16:creationId xmlns:a16="http://schemas.microsoft.com/office/drawing/2014/main" id="{6E96C3C6-5709-42E8-8C9F-8D5C9871A08E}"/>
              </a:ext>
            </a:extLst>
          </p:cNvPr>
          <p:cNvSpPr/>
          <p:nvPr/>
        </p:nvSpPr>
        <p:spPr>
          <a:xfrm>
            <a:off x="3602932" y="4881682"/>
            <a:ext cx="4986134" cy="1547960"/>
          </a:xfrm>
          <a:prstGeom prst="rect">
            <a:avLst/>
          </a:prstGeom>
          <a:noFill/>
          <a:ln>
            <a:noFill/>
          </a:ln>
          <a:effectLst>
            <a:outerShdw blurRad="279400" dist="1003300" dir="3420000" sx="146000" sy="146000" algn="tl" rotWithShape="0">
              <a:srgbClr val="000000">
                <a:alpha val="1373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282828"/>
                </a:solidFill>
                <a:ea typeface="Arial Narrow"/>
                <a:cs typeface="Arial Narrow"/>
                <a:sym typeface="Arial Narrow"/>
              </a:rPr>
              <a:t>KCBS </a:t>
            </a:r>
            <a:r>
              <a:rPr lang="en-US" sz="3200" b="1" dirty="0">
                <a:solidFill>
                  <a:srgbClr val="282828"/>
                </a:solidFill>
                <a:ea typeface="Arial Narrow"/>
                <a:cs typeface="Arial Narrow"/>
                <a:sym typeface="Arial Narrow"/>
              </a:rPr>
              <a:t>Business Affiliate</a:t>
            </a:r>
            <a:endParaRPr lang="en-US" sz="3200" b="1" i="0" u="none" strike="noStrike" cap="none" dirty="0">
              <a:solidFill>
                <a:srgbClr val="282828"/>
              </a:solidFill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282828"/>
              </a:solidFill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282828"/>
                </a:solidFill>
                <a:ea typeface="Arial Narrow"/>
                <a:cs typeface="Arial Narrow"/>
                <a:sym typeface="Arial Narrow"/>
              </a:rPr>
              <a:t>2023 Program</a:t>
            </a:r>
            <a:endParaRPr sz="2400" b="1" i="0" u="none" strike="noStrike" cap="none" dirty="0">
              <a:solidFill>
                <a:srgbClr val="282828"/>
              </a:solidFill>
              <a:ea typeface="Arial Narrow"/>
              <a:cs typeface="Arial Narrow"/>
              <a:sym typeface="Arial Narrow"/>
            </a:endParaRPr>
          </a:p>
        </p:txBody>
      </p:sp>
      <p:pic>
        <p:nvPicPr>
          <p:cNvPr id="13" name="Google Shape;323;p57">
            <a:extLst>
              <a:ext uri="{FF2B5EF4-FFF2-40B4-BE49-F238E27FC236}">
                <a16:creationId xmlns:a16="http://schemas.microsoft.com/office/drawing/2014/main" id="{F591C49D-3C7F-4E0D-B58E-8A8D3F1D6B8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9627" y="4514694"/>
            <a:ext cx="1406500" cy="1916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56A12A-13F7-440F-B9BA-5502FC011E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89" y="206157"/>
            <a:ext cx="866859" cy="946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DC5ACE-339A-5124-9936-D05686F1A7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272287"/>
            <a:ext cx="2401252" cy="240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6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71F225-8B24-47ED-BB0F-605B573924A9}"/>
              </a:ext>
            </a:extLst>
          </p:cNvPr>
          <p:cNvSpPr txBox="1"/>
          <p:nvPr/>
        </p:nvSpPr>
        <p:spPr>
          <a:xfrm>
            <a:off x="318051" y="317538"/>
            <a:ext cx="10480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40C30"/>
                </a:solidFill>
                <a:cs typeface="Arial" panose="020B0604020202020204" pitchFamily="34" charset="0"/>
              </a:rPr>
              <a:t>Kansas City Barbeque Society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A801D-90C6-4162-BF06-50E1050FA7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89" y="206157"/>
            <a:ext cx="866859" cy="9467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9D9DF7-1B1F-440E-8BD3-1F1CA39D0322}"/>
              </a:ext>
            </a:extLst>
          </p:cNvPr>
          <p:cNvSpPr txBox="1"/>
          <p:nvPr/>
        </p:nvSpPr>
        <p:spPr>
          <a:xfrm>
            <a:off x="318051" y="831404"/>
            <a:ext cx="1048081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Arial Narrow"/>
                <a:cs typeface="Arial Narrow"/>
                <a:sym typeface="Arial Narrow"/>
              </a:rPr>
              <a:t>“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ea typeface="Arial Narrow"/>
                <a:cs typeface="Arial Narrow"/>
                <a:sym typeface="Arial Narrow"/>
              </a:rPr>
              <a:t>America’s Barbeque Expert”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Arial Narrow"/>
                <a:cs typeface="Arial Narrow"/>
                <a:sym typeface="Arial Narrow"/>
              </a:rPr>
              <a:t> 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8" name="Google Shape;350;p60">
            <a:extLst>
              <a:ext uri="{FF2B5EF4-FFF2-40B4-BE49-F238E27FC236}">
                <a16:creationId xmlns:a16="http://schemas.microsoft.com/office/drawing/2014/main" id="{9BC2637A-E922-4E5C-B31D-B72909388A71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2753" y="4735405"/>
            <a:ext cx="1406500" cy="19164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356;p60">
            <a:extLst>
              <a:ext uri="{FF2B5EF4-FFF2-40B4-BE49-F238E27FC236}">
                <a16:creationId xmlns:a16="http://schemas.microsoft.com/office/drawing/2014/main" id="{B8436B11-4387-4DA6-BFEB-DC3F51FCE9E5}"/>
              </a:ext>
            </a:extLst>
          </p:cNvPr>
          <p:cNvSpPr/>
          <p:nvPr/>
        </p:nvSpPr>
        <p:spPr>
          <a:xfrm>
            <a:off x="305800" y="2295369"/>
            <a:ext cx="149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20,000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59;p60">
            <a:extLst>
              <a:ext uri="{FF2B5EF4-FFF2-40B4-BE49-F238E27FC236}">
                <a16:creationId xmlns:a16="http://schemas.microsoft.com/office/drawing/2014/main" id="{90FA6D2C-93B0-4A1B-AD2D-29BDC978DDDA}"/>
              </a:ext>
            </a:extLst>
          </p:cNvPr>
          <p:cNvSpPr/>
          <p:nvPr/>
        </p:nvSpPr>
        <p:spPr>
          <a:xfrm>
            <a:off x="903719" y="3758409"/>
            <a:ext cx="90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500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361;p60">
            <a:extLst>
              <a:ext uri="{FF2B5EF4-FFF2-40B4-BE49-F238E27FC236}">
                <a16:creationId xmlns:a16="http://schemas.microsoft.com/office/drawing/2014/main" id="{556FBF50-F3AA-4462-BEE6-8D09C9074E69}"/>
              </a:ext>
            </a:extLst>
          </p:cNvPr>
          <p:cNvSpPr/>
          <p:nvPr/>
        </p:nvSpPr>
        <p:spPr>
          <a:xfrm>
            <a:off x="2022402" y="1704587"/>
            <a:ext cx="9966402" cy="53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 i="0" u="none" strike="noStrike" cap="none" dirty="0">
                <a:ea typeface="Arial Narrow"/>
                <a:cs typeface="Arial Narrow"/>
                <a:sym typeface="Arial Narrow"/>
              </a:rPr>
              <a:t>Organization of Barbeque and Grilling Enthusiasts Globally</a:t>
            </a:r>
            <a:endParaRPr sz="320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25" name="Google Shape;362;p60">
            <a:extLst>
              <a:ext uri="{FF2B5EF4-FFF2-40B4-BE49-F238E27FC236}">
                <a16:creationId xmlns:a16="http://schemas.microsoft.com/office/drawing/2014/main" id="{B5521945-B77C-4DE0-8AF3-F319277EA1CD}"/>
              </a:ext>
            </a:extLst>
          </p:cNvPr>
          <p:cNvSpPr/>
          <p:nvPr/>
        </p:nvSpPr>
        <p:spPr>
          <a:xfrm>
            <a:off x="2011283" y="2870683"/>
            <a:ext cx="3202505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 i="0" u="none" strike="noStrike" cap="none" dirty="0">
                <a:ea typeface="Arial Narrow"/>
                <a:cs typeface="Arial Narrow"/>
                <a:sym typeface="Arial Narrow"/>
              </a:rPr>
              <a:t>Members</a:t>
            </a:r>
            <a:endParaRPr sz="320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26" name="Google Shape;363;p60">
            <a:extLst>
              <a:ext uri="{FF2B5EF4-FFF2-40B4-BE49-F238E27FC236}">
                <a16:creationId xmlns:a16="http://schemas.microsoft.com/office/drawing/2014/main" id="{0CC034EE-F405-42B8-8A19-800611D66D28}"/>
              </a:ext>
            </a:extLst>
          </p:cNvPr>
          <p:cNvSpPr/>
          <p:nvPr/>
        </p:nvSpPr>
        <p:spPr>
          <a:xfrm>
            <a:off x="2022402" y="3874869"/>
            <a:ext cx="9236851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 i="0" u="none" strike="noStrike" cap="none" dirty="0">
                <a:ea typeface="Arial Narrow"/>
                <a:cs typeface="Arial Narrow"/>
                <a:sym typeface="Arial Narrow"/>
              </a:rPr>
              <a:t>Sanction</a:t>
            </a:r>
            <a:r>
              <a:rPr lang="en-US" sz="3200" dirty="0">
                <a:ea typeface="Arial Narrow"/>
                <a:cs typeface="Arial Narrow"/>
                <a:sym typeface="Arial Narrow"/>
              </a:rPr>
              <a:t>ing</a:t>
            </a:r>
            <a:r>
              <a:rPr lang="en-US" sz="3200" i="0" u="none" strike="noStrike" cap="none" dirty="0">
                <a:ea typeface="Arial Narrow"/>
                <a:cs typeface="Arial Narrow"/>
                <a:sym typeface="Arial Narrow"/>
              </a:rPr>
              <a:t> Body for BBQ Food Sport Competitions</a:t>
            </a:r>
            <a:endParaRPr sz="320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27" name="Google Shape;364;p60">
            <a:extLst>
              <a:ext uri="{FF2B5EF4-FFF2-40B4-BE49-F238E27FC236}">
                <a16:creationId xmlns:a16="http://schemas.microsoft.com/office/drawing/2014/main" id="{961F01C5-5366-4CFB-A8B6-5C66CD0715FD}"/>
              </a:ext>
            </a:extLst>
          </p:cNvPr>
          <p:cNvSpPr/>
          <p:nvPr/>
        </p:nvSpPr>
        <p:spPr>
          <a:xfrm>
            <a:off x="2025796" y="4989214"/>
            <a:ext cx="5536148" cy="54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 i="0" u="none" strike="noStrike" cap="none" dirty="0">
                <a:ea typeface="Arial Narrow"/>
                <a:cs typeface="Arial Narrow"/>
                <a:sym typeface="Arial Narrow"/>
              </a:rPr>
              <a:t>Contests Sanctioned Annually</a:t>
            </a:r>
            <a:endParaRPr sz="320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28" name="Google Shape;365;p60">
            <a:extLst>
              <a:ext uri="{FF2B5EF4-FFF2-40B4-BE49-F238E27FC236}">
                <a16:creationId xmlns:a16="http://schemas.microsoft.com/office/drawing/2014/main" id="{4BB1E180-9BC7-4BA1-A93E-E10B6FB1B6D9}"/>
              </a:ext>
            </a:extLst>
          </p:cNvPr>
          <p:cNvSpPr/>
          <p:nvPr/>
        </p:nvSpPr>
        <p:spPr>
          <a:xfrm>
            <a:off x="2025795" y="5987446"/>
            <a:ext cx="3721876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 i="0" u="none" strike="noStrike" cap="none" dirty="0">
                <a:ea typeface="Arial Narrow"/>
                <a:cs typeface="Arial Narrow"/>
                <a:sym typeface="Arial Narrow"/>
              </a:rPr>
              <a:t>Countries</a:t>
            </a:r>
            <a:endParaRPr sz="3200" i="0" u="none" strike="noStrike" cap="none" dirty="0">
              <a:ea typeface="Arial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ABBFAD-2B06-4DE9-80BF-EEECC4155D86}"/>
              </a:ext>
            </a:extLst>
          </p:cNvPr>
          <p:cNvGrpSpPr/>
          <p:nvPr/>
        </p:nvGrpSpPr>
        <p:grpSpPr>
          <a:xfrm>
            <a:off x="0" y="3823229"/>
            <a:ext cx="1924200" cy="604907"/>
            <a:chOff x="0" y="2966889"/>
            <a:chExt cx="1924200" cy="604907"/>
          </a:xfrm>
        </p:grpSpPr>
        <p:sp>
          <p:nvSpPr>
            <p:cNvPr id="20" name="Google Shape;353;p60">
              <a:extLst>
                <a:ext uri="{FF2B5EF4-FFF2-40B4-BE49-F238E27FC236}">
                  <a16:creationId xmlns:a16="http://schemas.microsoft.com/office/drawing/2014/main" id="{066F0393-A2EA-473F-B094-300D54D3F7A8}"/>
                </a:ext>
              </a:extLst>
            </p:cNvPr>
            <p:cNvSpPr/>
            <p:nvPr/>
          </p:nvSpPr>
          <p:spPr>
            <a:xfrm>
              <a:off x="0" y="3018596"/>
              <a:ext cx="1924200" cy="553200"/>
            </a:xfrm>
            <a:prstGeom prst="rect">
              <a:avLst/>
            </a:prstGeom>
            <a:solidFill>
              <a:srgbClr val="A40C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57;p60">
              <a:extLst>
                <a:ext uri="{FF2B5EF4-FFF2-40B4-BE49-F238E27FC236}">
                  <a16:creationId xmlns:a16="http://schemas.microsoft.com/office/drawing/2014/main" id="{E9BC42EE-5C4F-4173-A7C9-BA9F6B1E34B1}"/>
                </a:ext>
              </a:extLst>
            </p:cNvPr>
            <p:cNvSpPr/>
            <p:nvPr/>
          </p:nvSpPr>
          <p:spPr>
            <a:xfrm>
              <a:off x="174170" y="2966889"/>
              <a:ext cx="1750027" cy="591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3600" i="0" u="none" strike="noStrike" cap="none" dirty="0">
                  <a:solidFill>
                    <a:schemeClr val="lt1"/>
                  </a:solidFill>
                  <a:ea typeface="Arial Black"/>
                  <a:cs typeface="Arial Black"/>
                  <a:sym typeface="Arial Black"/>
                </a:rPr>
                <a:t>#1</a:t>
              </a:r>
              <a:endParaRPr sz="360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0915C4-ED72-49AA-A666-FF9EBA042B43}"/>
              </a:ext>
            </a:extLst>
          </p:cNvPr>
          <p:cNvGrpSpPr/>
          <p:nvPr/>
        </p:nvGrpSpPr>
        <p:grpSpPr>
          <a:xfrm>
            <a:off x="0" y="1652825"/>
            <a:ext cx="1924200" cy="604962"/>
            <a:chOff x="0" y="1652825"/>
            <a:chExt cx="1924200" cy="604962"/>
          </a:xfrm>
        </p:grpSpPr>
        <p:sp>
          <p:nvSpPr>
            <p:cNvPr id="19" name="Google Shape;352;p60">
              <a:extLst>
                <a:ext uri="{FF2B5EF4-FFF2-40B4-BE49-F238E27FC236}">
                  <a16:creationId xmlns:a16="http://schemas.microsoft.com/office/drawing/2014/main" id="{D35E4AFA-36C6-4A79-8A62-43D995D176A9}"/>
                </a:ext>
              </a:extLst>
            </p:cNvPr>
            <p:cNvSpPr/>
            <p:nvPr/>
          </p:nvSpPr>
          <p:spPr>
            <a:xfrm>
              <a:off x="0" y="1704587"/>
              <a:ext cx="1924200" cy="553200"/>
            </a:xfrm>
            <a:prstGeom prst="rect">
              <a:avLst/>
            </a:prstGeom>
            <a:solidFill>
              <a:srgbClr val="A40C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58;p60">
              <a:extLst>
                <a:ext uri="{FF2B5EF4-FFF2-40B4-BE49-F238E27FC236}">
                  <a16:creationId xmlns:a16="http://schemas.microsoft.com/office/drawing/2014/main" id="{B04EC048-712E-4520-A4DC-66B274E51DF8}"/>
                </a:ext>
              </a:extLst>
            </p:cNvPr>
            <p:cNvSpPr/>
            <p:nvPr/>
          </p:nvSpPr>
          <p:spPr>
            <a:xfrm>
              <a:off x="174168" y="1652825"/>
              <a:ext cx="1750030" cy="594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3600" i="0" u="none" strike="noStrike" cap="none" dirty="0">
                  <a:solidFill>
                    <a:schemeClr val="lt1"/>
                  </a:solidFill>
                  <a:ea typeface="Arial Black"/>
                  <a:cs typeface="Arial Black"/>
                  <a:sym typeface="Arial Black"/>
                </a:rPr>
                <a:t>#1</a:t>
              </a:r>
              <a:endParaRPr sz="360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D95808A-4D14-423A-90B2-DC6C58FD9C51}"/>
              </a:ext>
            </a:extLst>
          </p:cNvPr>
          <p:cNvGrpSpPr/>
          <p:nvPr/>
        </p:nvGrpSpPr>
        <p:grpSpPr>
          <a:xfrm>
            <a:off x="-2" y="5965555"/>
            <a:ext cx="1924200" cy="574907"/>
            <a:chOff x="-2" y="5965555"/>
            <a:chExt cx="1924200" cy="574907"/>
          </a:xfrm>
        </p:grpSpPr>
        <p:sp>
          <p:nvSpPr>
            <p:cNvPr id="21" name="Google Shape;355;p60">
              <a:extLst>
                <a:ext uri="{FF2B5EF4-FFF2-40B4-BE49-F238E27FC236}">
                  <a16:creationId xmlns:a16="http://schemas.microsoft.com/office/drawing/2014/main" id="{E46150CC-4069-44DF-9BD3-3279B1E030D5}"/>
                </a:ext>
              </a:extLst>
            </p:cNvPr>
            <p:cNvSpPr/>
            <p:nvPr/>
          </p:nvSpPr>
          <p:spPr>
            <a:xfrm>
              <a:off x="-2" y="5987262"/>
              <a:ext cx="1924200" cy="553200"/>
            </a:xfrm>
            <a:prstGeom prst="rect">
              <a:avLst/>
            </a:prstGeom>
            <a:solidFill>
              <a:srgbClr val="A40C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60;p60">
              <a:extLst>
                <a:ext uri="{FF2B5EF4-FFF2-40B4-BE49-F238E27FC236}">
                  <a16:creationId xmlns:a16="http://schemas.microsoft.com/office/drawing/2014/main" id="{BB90DA43-BB4C-4AA7-A061-70E03107C61C}"/>
                </a:ext>
              </a:extLst>
            </p:cNvPr>
            <p:cNvSpPr/>
            <p:nvPr/>
          </p:nvSpPr>
          <p:spPr>
            <a:xfrm>
              <a:off x="174168" y="5965555"/>
              <a:ext cx="1750027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3600" dirty="0">
                  <a:solidFill>
                    <a:schemeClr val="lt1"/>
                  </a:solidFill>
                  <a:ea typeface="Arial Black"/>
                  <a:cs typeface="Arial Black"/>
                  <a:sym typeface="Arial Black"/>
                </a:rPr>
                <a:t>32</a:t>
              </a:r>
              <a:endParaRPr sz="360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8F45FD9-0740-4C90-9495-63882480F8FD}"/>
              </a:ext>
            </a:extLst>
          </p:cNvPr>
          <p:cNvGrpSpPr/>
          <p:nvPr/>
        </p:nvGrpSpPr>
        <p:grpSpPr>
          <a:xfrm>
            <a:off x="0" y="2814939"/>
            <a:ext cx="1924200" cy="604907"/>
            <a:chOff x="1" y="2235369"/>
            <a:chExt cx="1924200" cy="604907"/>
          </a:xfrm>
        </p:grpSpPr>
        <p:sp>
          <p:nvSpPr>
            <p:cNvPr id="29" name="Google Shape;351;p60">
              <a:extLst>
                <a:ext uri="{FF2B5EF4-FFF2-40B4-BE49-F238E27FC236}">
                  <a16:creationId xmlns:a16="http://schemas.microsoft.com/office/drawing/2014/main" id="{1CA37409-C1D4-4A97-9AE3-F8CDFEAC7A78}"/>
                </a:ext>
              </a:extLst>
            </p:cNvPr>
            <p:cNvSpPr/>
            <p:nvPr/>
          </p:nvSpPr>
          <p:spPr>
            <a:xfrm>
              <a:off x="1" y="2287076"/>
              <a:ext cx="1924200" cy="55320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56;p60">
              <a:extLst>
                <a:ext uri="{FF2B5EF4-FFF2-40B4-BE49-F238E27FC236}">
                  <a16:creationId xmlns:a16="http://schemas.microsoft.com/office/drawing/2014/main" id="{37035367-0E5E-4501-888C-B705DDE0EBF4}"/>
                </a:ext>
              </a:extLst>
            </p:cNvPr>
            <p:cNvSpPr/>
            <p:nvPr/>
          </p:nvSpPr>
          <p:spPr>
            <a:xfrm>
              <a:off x="174171" y="2235369"/>
              <a:ext cx="1750027" cy="594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3600" dirty="0">
                  <a:solidFill>
                    <a:schemeClr val="lt1"/>
                  </a:solidFill>
                  <a:ea typeface="Arial Black"/>
                  <a:cs typeface="Arial Black"/>
                  <a:sym typeface="Arial Black"/>
                </a:rPr>
                <a:t>16</a:t>
              </a:r>
              <a:r>
                <a:rPr lang="en-US" sz="3600" i="0" u="none" strike="noStrike" cap="none" dirty="0">
                  <a:solidFill>
                    <a:schemeClr val="lt1"/>
                  </a:solidFill>
                  <a:ea typeface="Arial Black"/>
                  <a:cs typeface="Arial Black"/>
                  <a:sym typeface="Arial Black"/>
                </a:rPr>
                <a:t>,000</a:t>
              </a:r>
              <a:endParaRPr sz="360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09A0E65-C02F-47C0-90C9-0761D0D3E970}"/>
              </a:ext>
            </a:extLst>
          </p:cNvPr>
          <p:cNvGrpSpPr/>
          <p:nvPr/>
        </p:nvGrpSpPr>
        <p:grpSpPr>
          <a:xfrm>
            <a:off x="-1" y="4918368"/>
            <a:ext cx="1924200" cy="618662"/>
            <a:chOff x="-1" y="3684654"/>
            <a:chExt cx="1924200" cy="618662"/>
          </a:xfrm>
        </p:grpSpPr>
        <p:sp>
          <p:nvSpPr>
            <p:cNvPr id="30" name="Google Shape;354;p60">
              <a:extLst>
                <a:ext uri="{FF2B5EF4-FFF2-40B4-BE49-F238E27FC236}">
                  <a16:creationId xmlns:a16="http://schemas.microsoft.com/office/drawing/2014/main" id="{655E72BD-8B11-4795-B277-5A2EB9148557}"/>
                </a:ext>
              </a:extLst>
            </p:cNvPr>
            <p:cNvSpPr/>
            <p:nvPr/>
          </p:nvSpPr>
          <p:spPr>
            <a:xfrm>
              <a:off x="-1" y="3750116"/>
              <a:ext cx="1924200" cy="55320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9;p60">
              <a:extLst>
                <a:ext uri="{FF2B5EF4-FFF2-40B4-BE49-F238E27FC236}">
                  <a16:creationId xmlns:a16="http://schemas.microsoft.com/office/drawing/2014/main" id="{26A4434E-C6FC-4109-9EF9-40B507308595}"/>
                </a:ext>
              </a:extLst>
            </p:cNvPr>
            <p:cNvSpPr/>
            <p:nvPr/>
          </p:nvSpPr>
          <p:spPr>
            <a:xfrm>
              <a:off x="174169" y="3684654"/>
              <a:ext cx="1750029" cy="618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3600" dirty="0">
                  <a:solidFill>
                    <a:schemeClr val="lt1"/>
                  </a:solidFill>
                  <a:ea typeface="Arial Black"/>
                  <a:cs typeface="Arial Black"/>
                  <a:sym typeface="Arial Black"/>
                </a:rPr>
                <a:t>+3</a:t>
              </a:r>
              <a:r>
                <a:rPr lang="en-US" sz="3600" i="0" u="none" strike="noStrike" cap="none" dirty="0">
                  <a:solidFill>
                    <a:schemeClr val="lt1"/>
                  </a:solidFill>
                  <a:ea typeface="Arial Black"/>
                  <a:cs typeface="Arial Black"/>
                  <a:sym typeface="Arial Black"/>
                </a:rPr>
                <a:t>00</a:t>
              </a:r>
              <a:endParaRPr sz="360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50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9A801D-90C6-4162-BF06-50E1050FA7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89" y="206157"/>
            <a:ext cx="866859" cy="946782"/>
          </a:xfrm>
          <a:prstGeom prst="rect">
            <a:avLst/>
          </a:prstGeom>
        </p:spPr>
      </p:pic>
      <p:sp>
        <p:nvSpPr>
          <p:cNvPr id="14" name="Google Shape;379;p62">
            <a:extLst>
              <a:ext uri="{FF2B5EF4-FFF2-40B4-BE49-F238E27FC236}">
                <a16:creationId xmlns:a16="http://schemas.microsoft.com/office/drawing/2014/main" id="{BFA0330A-898C-482F-916A-EE959F1C7F3D}"/>
              </a:ext>
            </a:extLst>
          </p:cNvPr>
          <p:cNvSpPr txBox="1"/>
          <p:nvPr/>
        </p:nvSpPr>
        <p:spPr>
          <a:xfrm>
            <a:off x="6573633" y="1688193"/>
            <a:ext cx="1988443" cy="34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noAutofit/>
          </a:bodyPr>
          <a:lstStyle/>
          <a:p>
            <a:pPr marL="0" marR="5080" lvl="0" indent="127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i="0" u="none" strike="noStrike" cap="none" dirty="0">
                <a:solidFill>
                  <a:srgbClr val="A40C30"/>
                </a:solidFill>
                <a:ea typeface="Calibri"/>
                <a:cs typeface="Arial" panose="020B0604020202020204" pitchFamily="34" charset="0"/>
                <a:sym typeface="Calibri"/>
              </a:rPr>
              <a:t>Contest Organizers &amp; Contest Reps</a:t>
            </a:r>
            <a:endParaRPr sz="2000" i="0" u="none" strike="noStrike" cap="none" dirty="0">
              <a:solidFill>
                <a:srgbClr val="A40C30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Google Shape;380;p62">
            <a:extLst>
              <a:ext uri="{FF2B5EF4-FFF2-40B4-BE49-F238E27FC236}">
                <a16:creationId xmlns:a16="http://schemas.microsoft.com/office/drawing/2014/main" id="{F87DD4B0-3349-4A8B-9010-623A93B3DA8B}"/>
              </a:ext>
            </a:extLst>
          </p:cNvPr>
          <p:cNvSpPr txBox="1"/>
          <p:nvPr/>
        </p:nvSpPr>
        <p:spPr>
          <a:xfrm>
            <a:off x="3246560" y="1691560"/>
            <a:ext cx="2433922" cy="341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noAutofit/>
          </a:bodyPr>
          <a:lstStyle/>
          <a:p>
            <a:pPr marL="0" marR="5080" lvl="0" indent="127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i="0" u="none" strike="noStrike" cap="none" dirty="0">
                <a:solidFill>
                  <a:srgbClr val="A40C30"/>
                </a:solidFill>
                <a:ea typeface="Calibri"/>
                <a:cs typeface="Arial" panose="020B0604020202020204" pitchFamily="34" charset="0"/>
                <a:sym typeface="Calibri"/>
              </a:rPr>
              <a:t>Judges</a:t>
            </a:r>
            <a:endParaRPr sz="2000" i="0" u="none" strike="noStrike" cap="none" dirty="0">
              <a:solidFill>
                <a:srgbClr val="A40C30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Google Shape;381;p62">
            <a:extLst>
              <a:ext uri="{FF2B5EF4-FFF2-40B4-BE49-F238E27FC236}">
                <a16:creationId xmlns:a16="http://schemas.microsoft.com/office/drawing/2014/main" id="{7090C390-29EF-413D-A7C4-C61BC4D7574D}"/>
              </a:ext>
            </a:extLst>
          </p:cNvPr>
          <p:cNvSpPr txBox="1"/>
          <p:nvPr/>
        </p:nvSpPr>
        <p:spPr>
          <a:xfrm>
            <a:off x="501678" y="1688193"/>
            <a:ext cx="1720052" cy="34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noAutofit/>
          </a:bodyPr>
          <a:lstStyle/>
          <a:p>
            <a:pPr marL="0" marR="5080" lvl="0" indent="127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i="0" u="none" strike="noStrike" cap="none" dirty="0">
                <a:solidFill>
                  <a:srgbClr val="A40C30"/>
                </a:solidFill>
                <a:ea typeface="Calibri"/>
                <a:cs typeface="Arial" panose="020B0604020202020204" pitchFamily="34" charset="0"/>
                <a:sym typeface="Calibri"/>
              </a:rPr>
              <a:t>Pitmaster Teams</a:t>
            </a:r>
            <a:endParaRPr sz="2000" i="0" u="none" strike="noStrike" cap="none" dirty="0">
              <a:solidFill>
                <a:srgbClr val="A40C30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8331E2-FD9F-4F3D-8AFA-06DEEDB3CA3F}"/>
              </a:ext>
            </a:extLst>
          </p:cNvPr>
          <p:cNvCxnSpPr>
            <a:cxnSpLocks/>
          </p:cNvCxnSpPr>
          <p:nvPr/>
        </p:nvCxnSpPr>
        <p:spPr>
          <a:xfrm>
            <a:off x="6087199" y="1717222"/>
            <a:ext cx="0" cy="4495002"/>
          </a:xfrm>
          <a:prstGeom prst="line">
            <a:avLst/>
          </a:prstGeom>
          <a:ln w="12700">
            <a:solidFill>
              <a:srgbClr val="A4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379;p62">
            <a:extLst>
              <a:ext uri="{FF2B5EF4-FFF2-40B4-BE49-F238E27FC236}">
                <a16:creationId xmlns:a16="http://schemas.microsoft.com/office/drawing/2014/main" id="{B430B271-DB72-4416-8713-29D83589AECC}"/>
              </a:ext>
            </a:extLst>
          </p:cNvPr>
          <p:cNvSpPr txBox="1"/>
          <p:nvPr/>
        </p:nvSpPr>
        <p:spPr>
          <a:xfrm>
            <a:off x="9801196" y="1687682"/>
            <a:ext cx="1917924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noAutofit/>
          </a:bodyPr>
          <a:lstStyle/>
          <a:p>
            <a:pPr marL="0" marR="5080" lvl="0" indent="127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i="0" u="none" strike="noStrike" cap="none" dirty="0">
                <a:solidFill>
                  <a:srgbClr val="A40C30"/>
                </a:solidFill>
                <a:ea typeface="Calibri"/>
                <a:cs typeface="Arial" panose="020B0604020202020204" pitchFamily="34" charset="0"/>
                <a:sym typeface="Calibri"/>
              </a:rPr>
              <a:t>BBQ Enthusiasts</a:t>
            </a:r>
            <a:endParaRPr sz="2000" i="0" u="none" strike="noStrike" cap="none" dirty="0">
              <a:solidFill>
                <a:srgbClr val="A40C30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C276988-0091-4D6F-B6D7-E5B3DC0B69D2}"/>
              </a:ext>
            </a:extLst>
          </p:cNvPr>
          <p:cNvCxnSpPr>
            <a:cxnSpLocks/>
          </p:cNvCxnSpPr>
          <p:nvPr/>
        </p:nvCxnSpPr>
        <p:spPr>
          <a:xfrm>
            <a:off x="9335931" y="1719228"/>
            <a:ext cx="0" cy="4495002"/>
          </a:xfrm>
          <a:prstGeom prst="line">
            <a:avLst/>
          </a:prstGeom>
          <a:ln w="12700">
            <a:solidFill>
              <a:srgbClr val="A4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29750FE-4262-422B-8EE6-A8277C6FC0A6}"/>
              </a:ext>
            </a:extLst>
          </p:cNvPr>
          <p:cNvSpPr txBox="1"/>
          <p:nvPr/>
        </p:nvSpPr>
        <p:spPr>
          <a:xfrm>
            <a:off x="318051" y="317538"/>
            <a:ext cx="9648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40C30"/>
                </a:solidFill>
                <a:cs typeface="Arial" panose="020B0604020202020204" pitchFamily="34" charset="0"/>
              </a:rPr>
              <a:t>KCBS Members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5DAF09-34DE-4171-8165-3FA2B93E70B6}"/>
              </a:ext>
            </a:extLst>
          </p:cNvPr>
          <p:cNvSpPr txBox="1"/>
          <p:nvPr/>
        </p:nvSpPr>
        <p:spPr>
          <a:xfrm>
            <a:off x="318052" y="902313"/>
            <a:ext cx="1048081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KCBS membership spans multiple stakeholders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E697AB-431B-4B8E-8D7A-031CBA822277}"/>
              </a:ext>
            </a:extLst>
          </p:cNvPr>
          <p:cNvCxnSpPr>
            <a:cxnSpLocks/>
          </p:cNvCxnSpPr>
          <p:nvPr/>
        </p:nvCxnSpPr>
        <p:spPr>
          <a:xfrm>
            <a:off x="2835212" y="1687682"/>
            <a:ext cx="0" cy="4495002"/>
          </a:xfrm>
          <a:prstGeom prst="line">
            <a:avLst/>
          </a:prstGeom>
          <a:ln w="12700">
            <a:solidFill>
              <a:srgbClr val="A4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oogle Shape;387;p62">
            <a:extLst>
              <a:ext uri="{FF2B5EF4-FFF2-40B4-BE49-F238E27FC236}">
                <a16:creationId xmlns:a16="http://schemas.microsoft.com/office/drawing/2014/main" id="{A9A47E18-FFCF-4349-B53F-2AABCF0CBFA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362" y="2382280"/>
            <a:ext cx="2043620" cy="13624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8" name="Google Shape;389;p62">
            <a:extLst>
              <a:ext uri="{FF2B5EF4-FFF2-40B4-BE49-F238E27FC236}">
                <a16:creationId xmlns:a16="http://schemas.microsoft.com/office/drawing/2014/main" id="{614FB154-5F85-4B45-B7AD-C210402B797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602" y="2382280"/>
            <a:ext cx="2365630" cy="13642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9" name="Google Shape;390;p62">
            <a:extLst>
              <a:ext uri="{FF2B5EF4-FFF2-40B4-BE49-F238E27FC236}">
                <a16:creationId xmlns:a16="http://schemas.microsoft.com/office/drawing/2014/main" id="{2E701A78-29C7-45AA-BA86-01744A11A06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6972" y="2382281"/>
            <a:ext cx="2225931" cy="136241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C455C4-AF1D-4962-BC30-3832B5D6DA8E}"/>
              </a:ext>
            </a:extLst>
          </p:cNvPr>
          <p:cNvSpPr txBox="1"/>
          <p:nvPr/>
        </p:nvSpPr>
        <p:spPr>
          <a:xfrm>
            <a:off x="151385" y="3860150"/>
            <a:ext cx="25475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7F7F7F"/>
              </a:buClr>
              <a:buSzPts val="1400"/>
              <a:buFont typeface="Arial"/>
              <a:buChar char="•"/>
            </a:pPr>
            <a:r>
              <a:rPr lang="en-US" sz="1600" dirty="0">
                <a:ea typeface="Calibri"/>
                <a:cs typeface="Calibri" panose="020F0502020204030204" pitchFamily="34" charset="0"/>
                <a:sym typeface="Calibri"/>
              </a:rPr>
              <a:t>Compete in contests large and small</a:t>
            </a:r>
            <a:endParaRPr lang="en-US" sz="1600" dirty="0">
              <a:cs typeface="Calibri" panose="020F0502020204030204" pitchFamily="34" charset="0"/>
              <a:sym typeface="Arial"/>
            </a:endParaRPr>
          </a:p>
          <a:p>
            <a:pPr marL="285750" lvl="0" indent="-285750">
              <a:buClr>
                <a:srgbClr val="7F7F7F"/>
              </a:buClr>
              <a:buSzPts val="1400"/>
              <a:buFont typeface="Arial"/>
              <a:buChar char="•"/>
            </a:pPr>
            <a:r>
              <a:rPr lang="en-US" sz="1600" dirty="0">
                <a:ea typeface="Calibri"/>
                <a:cs typeface="Calibri" panose="020F0502020204030204" pitchFamily="34" charset="0"/>
                <a:sym typeface="Calibri"/>
              </a:rPr>
              <a:t>Can enter KCBS Team of the Year points chase</a:t>
            </a:r>
          </a:p>
          <a:p>
            <a:pPr marL="285750" lvl="0" indent="-285750">
              <a:buClr>
                <a:srgbClr val="7F7F7F"/>
              </a:buClr>
              <a:buSzPts val="1400"/>
              <a:buFont typeface="Arial"/>
              <a:buChar char="•"/>
            </a:pPr>
            <a:r>
              <a:rPr lang="en-US" sz="1600" dirty="0">
                <a:ea typeface="Calibri"/>
                <a:cs typeface="Calibri" panose="020F0502020204030204" pitchFamily="34" charset="0"/>
                <a:sym typeface="Calibri"/>
              </a:rPr>
              <a:t>Includes famous professionals, talented amateurs just starting out, and everyone in between</a:t>
            </a:r>
            <a:endParaRPr lang="en-US" sz="1600" dirty="0">
              <a:solidFill>
                <a:srgbClr val="7F7F7F"/>
              </a:solidFill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429393-975B-4003-92D1-1200F87D53D7}"/>
              </a:ext>
            </a:extLst>
          </p:cNvPr>
          <p:cNvSpPr txBox="1"/>
          <p:nvPr/>
        </p:nvSpPr>
        <p:spPr>
          <a:xfrm>
            <a:off x="2941776" y="3860150"/>
            <a:ext cx="3009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7F7F7F"/>
              </a:buClr>
              <a:buSzPts val="1400"/>
              <a:buFont typeface="Arial"/>
              <a:buChar char="•"/>
            </a:pPr>
            <a:r>
              <a:rPr lang="en-US" sz="1600" dirty="0">
                <a:ea typeface="Calibri"/>
                <a:cs typeface="Arial" panose="020B0604020202020204" pitchFamily="34" charset="0"/>
                <a:sym typeface="Calibri"/>
              </a:rPr>
              <a:t>Largest group of KCBS members</a:t>
            </a:r>
          </a:p>
          <a:p>
            <a:pPr marL="285750" lvl="0" indent="-285750">
              <a:buClr>
                <a:srgbClr val="7F7F7F"/>
              </a:buClr>
              <a:buSzPts val="1400"/>
              <a:buFont typeface="Arial"/>
              <a:buChar char="•"/>
            </a:pPr>
            <a:r>
              <a:rPr lang="en-US" sz="1600" dirty="0">
                <a:ea typeface="Calibri"/>
                <a:cs typeface="Arial" panose="020B0604020202020204" pitchFamily="34" charset="0"/>
                <a:sym typeface="Calibri"/>
              </a:rPr>
              <a:t>Certified Barbeque Judges (CBJs) are trained to provide fair and equitable contests </a:t>
            </a:r>
          </a:p>
          <a:p>
            <a:pPr marL="742950" lvl="1" indent="-285750">
              <a:buClr>
                <a:srgbClr val="7F7F7F"/>
              </a:buClr>
              <a:buSzPts val="1400"/>
              <a:buFont typeface="Arial"/>
              <a:buChar char="•"/>
            </a:pPr>
            <a:r>
              <a:rPr lang="en-US" sz="1600" dirty="0">
                <a:ea typeface="Calibri"/>
                <a:cs typeface="Arial" panose="020B0604020202020204" pitchFamily="34" charset="0"/>
                <a:sym typeface="Calibri"/>
              </a:rPr>
              <a:t>12,000+ CBJs</a:t>
            </a:r>
            <a:endParaRPr lang="en-US" sz="1600" dirty="0">
              <a:cs typeface="Arial" panose="020B0604020202020204" pitchFamily="34" charset="0"/>
              <a:sym typeface="Arial"/>
            </a:endParaRPr>
          </a:p>
          <a:p>
            <a:pPr marL="742950" lvl="1" indent="-285750">
              <a:buClr>
                <a:srgbClr val="7F7F7F"/>
              </a:buClr>
              <a:buSzPts val="1400"/>
              <a:buFont typeface="Arial"/>
              <a:buChar char="•"/>
            </a:pPr>
            <a:r>
              <a:rPr lang="en-US" sz="1600" dirty="0">
                <a:ea typeface="Calibri"/>
                <a:cs typeface="Arial" panose="020B0604020202020204" pitchFamily="34" charset="0"/>
                <a:sym typeface="Calibri"/>
              </a:rPr>
              <a:t>1,700+ Master CBJs</a:t>
            </a:r>
            <a:endParaRPr lang="en-US" sz="1600" dirty="0">
              <a:cs typeface="Arial" panose="020B0604020202020204" pitchFamily="34" charset="0"/>
              <a:sym typeface="Arial"/>
            </a:endParaRPr>
          </a:p>
          <a:p>
            <a:pPr marL="742950" lvl="1" indent="-285750">
              <a:buClr>
                <a:srgbClr val="7F7F7F"/>
              </a:buClr>
              <a:buSzPts val="1400"/>
              <a:buFont typeface="Arial"/>
              <a:buChar char="•"/>
            </a:pPr>
            <a:r>
              <a:rPr lang="en-US" sz="1600" dirty="0">
                <a:ea typeface="Calibri"/>
                <a:cs typeface="Arial" panose="020B0604020202020204" pitchFamily="34" charset="0"/>
                <a:sym typeface="Calibri"/>
              </a:rPr>
              <a:t>200+ CBJs judging over 100 times</a:t>
            </a:r>
            <a:endParaRPr lang="en-US" sz="1600" dirty="0"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35CA5E-42B8-4BA4-B515-461D025FC346}"/>
              </a:ext>
            </a:extLst>
          </p:cNvPr>
          <p:cNvSpPr txBox="1"/>
          <p:nvPr/>
        </p:nvSpPr>
        <p:spPr>
          <a:xfrm>
            <a:off x="6293709" y="3860150"/>
            <a:ext cx="28291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7F7F7F"/>
              </a:buClr>
              <a:buSzPts val="1400"/>
              <a:buFont typeface="Arial"/>
              <a:buChar char="•"/>
            </a:pPr>
            <a:r>
              <a:rPr lang="en-US" sz="1600" dirty="0">
                <a:ea typeface="Calibri"/>
                <a:cs typeface="Arial" panose="020B0604020202020204" pitchFamily="34" charset="0"/>
                <a:sym typeface="Calibri"/>
              </a:rPr>
              <a:t>Contest Organizers organize and promote individual contests</a:t>
            </a:r>
            <a:endParaRPr lang="en-US" sz="1600" dirty="0">
              <a:cs typeface="Arial" panose="020B0604020202020204" pitchFamily="34" charset="0"/>
              <a:sym typeface="Arial"/>
            </a:endParaRPr>
          </a:p>
          <a:p>
            <a:pPr marL="742950" lvl="1" indent="-285750">
              <a:buClr>
                <a:srgbClr val="7F7F7F"/>
              </a:buClr>
              <a:buSzPts val="1400"/>
              <a:buFont typeface="Arial"/>
              <a:buChar char="•"/>
            </a:pPr>
            <a:r>
              <a:rPr lang="en-US" sz="1600" dirty="0">
                <a:ea typeface="Calibri"/>
                <a:cs typeface="Arial" panose="020B0604020202020204" pitchFamily="34" charset="0"/>
                <a:sym typeface="Calibri"/>
              </a:rPr>
              <a:t>Support civic and charitable causes</a:t>
            </a:r>
            <a:endParaRPr lang="en-US" sz="1600" dirty="0">
              <a:cs typeface="Arial" panose="020B0604020202020204" pitchFamily="34" charset="0"/>
              <a:sym typeface="Arial"/>
            </a:endParaRPr>
          </a:p>
          <a:p>
            <a:pPr marL="742950" lvl="1" indent="-285750">
              <a:buClr>
                <a:srgbClr val="7F7F7F"/>
              </a:buClr>
              <a:buSzPts val="1400"/>
              <a:buFont typeface="Arial"/>
              <a:buChar char="•"/>
            </a:pPr>
            <a:r>
              <a:rPr lang="en-US" sz="1600" dirty="0">
                <a:ea typeface="Calibri"/>
                <a:cs typeface="Arial" panose="020B0604020202020204" pitchFamily="34" charset="0"/>
                <a:sym typeface="Calibri"/>
              </a:rPr>
              <a:t>Call for teams and judges</a:t>
            </a:r>
          </a:p>
          <a:p>
            <a:pPr marL="285750" indent="-285750">
              <a:buClr>
                <a:srgbClr val="7F7F7F"/>
              </a:buClr>
              <a:buSzPts val="1400"/>
              <a:buFont typeface="Arial"/>
              <a:buChar char="•"/>
            </a:pPr>
            <a:r>
              <a:rPr lang="en-US" sz="1600" dirty="0">
                <a:ea typeface="Calibri"/>
                <a:cs typeface="Arial" panose="020B0604020202020204" pitchFamily="34" charset="0"/>
                <a:sym typeface="Calibri"/>
              </a:rPr>
              <a:t>Contest Reps oversee execution of contest for team turn-Ins, judging and reporting scores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E65EAE-81F5-4357-B219-CDC6F6D108AC}"/>
              </a:ext>
            </a:extLst>
          </p:cNvPr>
          <p:cNvSpPr txBox="1"/>
          <p:nvPr/>
        </p:nvSpPr>
        <p:spPr>
          <a:xfrm>
            <a:off x="9517560" y="3935183"/>
            <a:ext cx="25475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7F7F7F"/>
              </a:buClr>
              <a:buSzPts val="1400"/>
              <a:buFont typeface="Arial"/>
              <a:buChar char="•"/>
            </a:pPr>
            <a:r>
              <a:rPr lang="en-US" sz="1600" dirty="0">
                <a:cs typeface="Arial" panose="020B0604020202020204" pitchFamily="34" charset="0"/>
                <a:sym typeface="Calibri"/>
              </a:rPr>
              <a:t>Passionate about all forms of live-fire cooking</a:t>
            </a:r>
          </a:p>
          <a:p>
            <a:pPr marL="285750" lvl="0" indent="-285750">
              <a:buClr>
                <a:srgbClr val="7F7F7F"/>
              </a:buClr>
              <a:buSzPts val="1400"/>
              <a:buFont typeface="Arial"/>
              <a:buChar char="•"/>
            </a:pPr>
            <a:r>
              <a:rPr lang="en-US" sz="1600" dirty="0">
                <a:cs typeface="Arial" panose="020B0604020202020204" pitchFamily="34" charset="0"/>
                <a:sym typeface="Calibri"/>
              </a:rPr>
              <a:t>Trusts KCBS for info on the best products, cooks, and trends</a:t>
            </a:r>
          </a:p>
          <a:p>
            <a:pPr marL="285750" lvl="0" indent="-285750">
              <a:buClr>
                <a:srgbClr val="7F7F7F"/>
              </a:buClr>
              <a:buSzPts val="1400"/>
              <a:buFont typeface="Arial"/>
              <a:buChar char="•"/>
            </a:pPr>
            <a:r>
              <a:rPr lang="en-US" sz="1600" dirty="0">
                <a:cs typeface="Arial" panose="020B0604020202020204" pitchFamily="34" charset="0"/>
                <a:sym typeface="Calibri"/>
              </a:rPr>
              <a:t>Enjoys BBQ and grilling content</a:t>
            </a:r>
          </a:p>
          <a:p>
            <a:pPr marL="285750" lvl="0" indent="-285750">
              <a:buClr>
                <a:srgbClr val="7F7F7F"/>
              </a:buClr>
              <a:buSzPts val="1400"/>
              <a:buFont typeface="Arial"/>
              <a:buChar char="•"/>
            </a:pPr>
            <a:r>
              <a:rPr lang="en-US" sz="1600" dirty="0">
                <a:cs typeface="Arial" panose="020B0604020202020204" pitchFamily="34" charset="0"/>
                <a:sym typeface="Calibri"/>
              </a:rPr>
              <a:t>Wants to be a part of the ‘club’ and support the growth of BBQ</a:t>
            </a:r>
            <a:endParaRPr lang="en-US" sz="1600" dirty="0">
              <a:cs typeface="Arial" panose="020B0604020202020204" pitchFamily="34" charset="0"/>
              <a:sym typeface="Arial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2A15DED-82D5-4D3B-BD34-A2B98E8D4E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96" y="2345880"/>
            <a:ext cx="1988442" cy="1422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410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cebook Icon | | Vector Images Icon Sign And Symbols">
            <a:extLst>
              <a:ext uri="{FF2B5EF4-FFF2-40B4-BE49-F238E27FC236}">
                <a16:creationId xmlns:a16="http://schemas.microsoft.com/office/drawing/2014/main" id="{B4FCCA6A-D5B5-4407-B8FF-5BAE33136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32" y="1671830"/>
            <a:ext cx="1734803" cy="173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71F225-8B24-47ED-BB0F-605B573924A9}"/>
              </a:ext>
            </a:extLst>
          </p:cNvPr>
          <p:cNvSpPr txBox="1"/>
          <p:nvPr/>
        </p:nvSpPr>
        <p:spPr>
          <a:xfrm>
            <a:off x="318051" y="317538"/>
            <a:ext cx="10480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40C30"/>
                </a:solidFill>
                <a:cs typeface="Arial" panose="020B0604020202020204" pitchFamily="34" charset="0"/>
              </a:rPr>
              <a:t>Connecting People and Brands with the World of Barbeque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A801D-90C6-4162-BF06-50E1050FA7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89" y="206157"/>
            <a:ext cx="866859" cy="9467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9D9DF7-1B1F-440E-8BD3-1F1CA39D0322}"/>
              </a:ext>
            </a:extLst>
          </p:cNvPr>
          <p:cNvSpPr txBox="1"/>
          <p:nvPr/>
        </p:nvSpPr>
        <p:spPr>
          <a:xfrm>
            <a:off x="318052" y="902313"/>
            <a:ext cx="1016126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Leveraging social media, web, and member communication to engage smoking and grilling enthusiasts</a:t>
            </a:r>
          </a:p>
        </p:txBody>
      </p:sp>
      <p:sp>
        <p:nvSpPr>
          <p:cNvPr id="19" name="Google Shape;662;p77">
            <a:extLst>
              <a:ext uri="{FF2B5EF4-FFF2-40B4-BE49-F238E27FC236}">
                <a16:creationId xmlns:a16="http://schemas.microsoft.com/office/drawing/2014/main" id="{FD0CD8F1-8F00-4469-9EC2-A69FF6ECCF2A}"/>
              </a:ext>
            </a:extLst>
          </p:cNvPr>
          <p:cNvSpPr txBox="1"/>
          <p:nvPr/>
        </p:nvSpPr>
        <p:spPr>
          <a:xfrm>
            <a:off x="6670531" y="3453792"/>
            <a:ext cx="1779328" cy="79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@kcbbqsociety</a:t>
            </a:r>
            <a:endParaRPr sz="1600" i="0" u="none" strike="noStrike" cap="none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18K Followers</a:t>
            </a:r>
            <a:endParaRPr sz="1600" i="0" u="none" strike="noStrike" cap="none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" name="Google Shape;663;p77">
            <a:extLst>
              <a:ext uri="{FF2B5EF4-FFF2-40B4-BE49-F238E27FC236}">
                <a16:creationId xmlns:a16="http://schemas.microsoft.com/office/drawing/2014/main" id="{A79CA4AD-C317-4F36-A708-A872675AE2A0}"/>
              </a:ext>
            </a:extLst>
          </p:cNvPr>
          <p:cNvSpPr txBox="1"/>
          <p:nvPr/>
        </p:nvSpPr>
        <p:spPr>
          <a:xfrm>
            <a:off x="205251" y="3474248"/>
            <a:ext cx="30213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@KansasCityBarbequeSociety</a:t>
            </a:r>
            <a:endParaRPr sz="1600" i="0" u="none" strike="noStrike" cap="none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dirty="0">
                <a:ea typeface="Arial"/>
                <a:cs typeface="Arial"/>
                <a:sym typeface="Arial"/>
              </a:rPr>
              <a:t>70</a:t>
            </a:r>
            <a:r>
              <a:rPr lang="en-US" sz="160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.4K Followers</a:t>
            </a:r>
            <a:endParaRPr sz="1600" i="0" u="none" strike="noStrike" cap="none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9" name="Picture 6" descr="Image result for instagram icon png">
            <a:extLst>
              <a:ext uri="{FF2B5EF4-FFF2-40B4-BE49-F238E27FC236}">
                <a16:creationId xmlns:a16="http://schemas.microsoft.com/office/drawing/2014/main" id="{ACE9B159-464D-415E-B814-29291E24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531" y="1667360"/>
            <a:ext cx="1704655" cy="17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blue twitter, twitter logo, twitterbird, twitterbird logo icon">
            <a:extLst>
              <a:ext uri="{FF2B5EF4-FFF2-40B4-BE49-F238E27FC236}">
                <a16:creationId xmlns:a16="http://schemas.microsoft.com/office/drawing/2014/main" id="{A4EF8528-B4D0-4724-9933-B27D9EEC3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5346" y="1667360"/>
            <a:ext cx="1707286" cy="17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Google Shape;662;p77">
            <a:extLst>
              <a:ext uri="{FF2B5EF4-FFF2-40B4-BE49-F238E27FC236}">
                <a16:creationId xmlns:a16="http://schemas.microsoft.com/office/drawing/2014/main" id="{85DAFEF8-7F24-4869-A8FA-855388884D08}"/>
              </a:ext>
            </a:extLst>
          </p:cNvPr>
          <p:cNvSpPr txBox="1"/>
          <p:nvPr/>
        </p:nvSpPr>
        <p:spPr>
          <a:xfrm>
            <a:off x="3742585" y="3446527"/>
            <a:ext cx="1932807" cy="77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@kcbbqsociety</a:t>
            </a:r>
            <a:endParaRPr sz="1600" i="0" u="none" strike="noStrike" cap="none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18.6K Followers</a:t>
            </a:r>
            <a:endParaRPr sz="1600" i="0" u="none" strike="noStrike" cap="none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DDEC0E-FCB8-4A73-8493-15C780C2B6CC}"/>
              </a:ext>
            </a:extLst>
          </p:cNvPr>
          <p:cNvSpPr txBox="1"/>
          <p:nvPr/>
        </p:nvSpPr>
        <p:spPr>
          <a:xfrm>
            <a:off x="318051" y="4380031"/>
            <a:ext cx="11555897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In addition to social media, KCBS has robust tools to communicate directly with our members: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BullSheet, monthly newspaper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Meat Sheet, mid-month digital 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eBlasts, email to general or targeted membership</a:t>
            </a:r>
          </a:p>
          <a:p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Our website, kcbs.us, is the main repository for KCBS information: event listings, membership information, Team of the Year standings, the latest news, judge portal, KCBS gear, partner information, and more.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CF974E-A609-4A41-BA63-6595253326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16" y="1757814"/>
            <a:ext cx="2237237" cy="1578867"/>
          </a:xfrm>
          <a:prstGeom prst="rect">
            <a:avLst/>
          </a:prstGeom>
        </p:spPr>
      </p:pic>
      <p:sp>
        <p:nvSpPr>
          <p:cNvPr id="34" name="Google Shape;662;p77">
            <a:extLst>
              <a:ext uri="{FF2B5EF4-FFF2-40B4-BE49-F238E27FC236}">
                <a16:creationId xmlns:a16="http://schemas.microsoft.com/office/drawing/2014/main" id="{C2923EBC-BA03-414B-BA4B-A0B7F6AC64DE}"/>
              </a:ext>
            </a:extLst>
          </p:cNvPr>
          <p:cNvSpPr txBox="1"/>
          <p:nvPr/>
        </p:nvSpPr>
        <p:spPr>
          <a:xfrm>
            <a:off x="9066245" y="3492617"/>
            <a:ext cx="2871777" cy="77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kansascitybarbequesociety</a:t>
            </a:r>
            <a:endParaRPr sz="1600" i="0" u="none" strike="noStrike" cap="none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1.6K Subscribers</a:t>
            </a:r>
            <a:endParaRPr sz="1600" i="0" u="none" strike="noStrike" cap="none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C1DC7-A5CF-442F-94DD-EB32449ABB32}"/>
              </a:ext>
            </a:extLst>
          </p:cNvPr>
          <p:cNvSpPr txBox="1"/>
          <p:nvPr/>
        </p:nvSpPr>
        <p:spPr>
          <a:xfrm>
            <a:off x="6638218" y="5811824"/>
            <a:ext cx="3841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A40C30"/>
                </a:solidFill>
              </a:rPr>
              <a:t>www.kcbs.us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FABA058-64A8-4017-BDDC-F98E8E0B8615}"/>
              </a:ext>
            </a:extLst>
          </p:cNvPr>
          <p:cNvSpPr/>
          <p:nvPr/>
        </p:nvSpPr>
        <p:spPr>
          <a:xfrm>
            <a:off x="129719" y="6488668"/>
            <a:ext cx="2052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ts val="900"/>
            </a:pPr>
            <a:r>
              <a:rPr lang="en-US" sz="1400" dirty="0">
                <a:solidFill>
                  <a:schemeClr val="dk1"/>
                </a:solidFill>
                <a:ea typeface="Calibri"/>
                <a:cs typeface="Calibri" panose="020F0502020204030204" pitchFamily="34" charset="0"/>
                <a:sym typeface="Calibri"/>
              </a:rPr>
              <a:t>* Data as of January 2021</a:t>
            </a:r>
            <a:endParaRPr lang="en-US" sz="140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358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3F639BE-C6DB-4EAF-8060-99472E223F82}"/>
              </a:ext>
            </a:extLst>
          </p:cNvPr>
          <p:cNvSpPr txBox="1"/>
          <p:nvPr/>
        </p:nvSpPr>
        <p:spPr>
          <a:xfrm>
            <a:off x="7214865" y="3013501"/>
            <a:ext cx="4672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A40C30"/>
                </a:solidFill>
                <a:cs typeface="Arial" panose="020B0604020202020204" pitchFamily="34" charset="0"/>
              </a:rPr>
              <a:t>KCBS Business Affiliate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8CFF0-D657-B533-14A3-25F2B25D8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0" y="1132714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6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71F225-8B24-47ED-BB0F-605B573924A9}"/>
              </a:ext>
            </a:extLst>
          </p:cNvPr>
          <p:cNvSpPr txBox="1"/>
          <p:nvPr/>
        </p:nvSpPr>
        <p:spPr>
          <a:xfrm>
            <a:off x="318052" y="317538"/>
            <a:ext cx="881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40C30"/>
                </a:solidFill>
                <a:cs typeface="Arial" panose="020B0604020202020204" pitchFamily="34" charset="0"/>
              </a:rPr>
              <a:t>Barbeque Lovers Welcome Here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12E070-CB1B-47F6-9B52-628FB61248C3}"/>
              </a:ext>
            </a:extLst>
          </p:cNvPr>
          <p:cNvSpPr txBox="1"/>
          <p:nvPr/>
        </p:nvSpPr>
        <p:spPr>
          <a:xfrm>
            <a:off x="318052" y="1568436"/>
            <a:ext cx="113548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cs typeface="Arial" panose="020B0604020202020204" pitchFamily="34" charset="0"/>
              </a:rPr>
              <a:t>Enroll your business or organization in the 2023 KCBS Business Affiliate program and receive these 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Associate your brand with KCBS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Listing in the KCBS Directory on kcbs.us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Receive a certificate </a:t>
            </a:r>
            <a:r>
              <a:rPr lang="en-US" dirty="0">
                <a:effectLst/>
                <a:ea typeface="Calibri" panose="020F0502020204030204" pitchFamily="34" charset="0"/>
              </a:rPr>
              <a:t>that lists you as a KCBS Business Affiliate for display at your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Receive window clings that can be displayed on your business's front door to drive walk-in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Ability to display the Business Affiliate logo on your website and social media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2</a:t>
            </a:r>
            <a:r>
              <a:rPr lang="en-US" dirty="0">
                <a:effectLst/>
                <a:ea typeface="Calibri" panose="020F0502020204030204" pitchFamily="34" charset="0"/>
              </a:rPr>
              <a:t>0% discount on KCBS advertising rates for Bullsheet, website, and social media 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Attract BBQ &amp; grilling enthusiasts to your business</a:t>
            </a:r>
          </a:p>
          <a:p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9D9DF7-1B1F-440E-8BD3-1F1CA39D0322}"/>
              </a:ext>
            </a:extLst>
          </p:cNvPr>
          <p:cNvSpPr txBox="1"/>
          <p:nvPr/>
        </p:nvSpPr>
        <p:spPr>
          <a:xfrm>
            <a:off x="318052" y="902313"/>
            <a:ext cx="904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Become a KCBS Business Affiliate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9C961F-1AB8-4D85-A30C-5DFC66377AC6}"/>
              </a:ext>
            </a:extLst>
          </p:cNvPr>
          <p:cNvSpPr txBox="1"/>
          <p:nvPr/>
        </p:nvSpPr>
        <p:spPr>
          <a:xfrm>
            <a:off x="418582" y="4846567"/>
            <a:ext cx="11354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A40C30"/>
                </a:solidFill>
                <a:cs typeface="Arial" panose="020B0604020202020204" pitchFamily="34" charset="0"/>
              </a:rPr>
              <a:t>Becoming a KCBS Business Affiliate supports the mission of KCBS:</a:t>
            </a:r>
          </a:p>
          <a:p>
            <a:pPr algn="ctr"/>
            <a:r>
              <a:rPr lang="en-US" sz="2400" b="1" dirty="0">
                <a:solidFill>
                  <a:srgbClr val="A40C30"/>
                </a:solidFill>
                <a:cs typeface="Arial" panose="020B0604020202020204" pitchFamily="34" charset="0"/>
              </a:rPr>
              <a:t>Preserving, Celebrating, Promoting, and Educating the public about barbecue as a distinctively American cuisine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2A27D-F8C6-91D9-2D7A-7433697E8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3" y="317538"/>
            <a:ext cx="1885215" cy="18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4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71F225-8B24-47ED-BB0F-605B573924A9}"/>
              </a:ext>
            </a:extLst>
          </p:cNvPr>
          <p:cNvSpPr txBox="1"/>
          <p:nvPr/>
        </p:nvSpPr>
        <p:spPr>
          <a:xfrm>
            <a:off x="318052" y="317538"/>
            <a:ext cx="881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40C30"/>
                </a:solidFill>
                <a:cs typeface="Arial" panose="020B0604020202020204" pitchFamily="34" charset="0"/>
              </a:rPr>
              <a:t>Enroll Today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9D9DF7-1B1F-440E-8BD3-1F1CA39D0322}"/>
              </a:ext>
            </a:extLst>
          </p:cNvPr>
          <p:cNvSpPr txBox="1"/>
          <p:nvPr/>
        </p:nvSpPr>
        <p:spPr>
          <a:xfrm>
            <a:off x="318052" y="902313"/>
            <a:ext cx="904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Become part of the world of BBQ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4AF3B7-5200-4F73-8A17-2F89C8502297}"/>
              </a:ext>
            </a:extLst>
          </p:cNvPr>
          <p:cNvSpPr txBox="1"/>
          <p:nvPr/>
        </p:nvSpPr>
        <p:spPr>
          <a:xfrm>
            <a:off x="318052" y="1568436"/>
            <a:ext cx="11354836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b="1" dirty="0">
                <a:cs typeface="Arial" panose="020B0604020202020204" pitchFamily="34" charset="0"/>
              </a:rPr>
              <a:t>Who can become a KCBS Business Affiliate? </a:t>
            </a:r>
            <a:r>
              <a:rPr lang="en-US" sz="1600" dirty="0">
                <a:cs typeface="Arial" panose="020B0604020202020204" pitchFamily="34" charset="0"/>
              </a:rPr>
              <a:t>*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151ACA-8B56-41FF-BB4B-258EFC22768F}"/>
              </a:ext>
            </a:extLst>
          </p:cNvPr>
          <p:cNvSpPr/>
          <p:nvPr/>
        </p:nvSpPr>
        <p:spPr>
          <a:xfrm>
            <a:off x="129719" y="6488668"/>
            <a:ext cx="6655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ts val="900"/>
            </a:pPr>
            <a:r>
              <a:rPr lang="en-US" sz="1400" dirty="0">
                <a:solidFill>
                  <a:schemeClr val="dk1"/>
                </a:solidFill>
                <a:ea typeface="Calibri"/>
                <a:cs typeface="Calibri" panose="020F0502020204030204" pitchFamily="34" charset="0"/>
                <a:sym typeface="Calibri"/>
              </a:rPr>
              <a:t>* The KCBS Business Affiliate program is separate from Individual &amp; Family Memberships</a:t>
            </a:r>
            <a:endParaRPr lang="en-US" sz="140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C64004-C402-44DD-81DA-C0B18497F345}"/>
              </a:ext>
            </a:extLst>
          </p:cNvPr>
          <p:cNvSpPr txBox="1"/>
          <p:nvPr/>
        </p:nvSpPr>
        <p:spPr>
          <a:xfrm>
            <a:off x="313289" y="3548999"/>
            <a:ext cx="4844499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How to enroll:</a:t>
            </a:r>
          </a:p>
          <a:p>
            <a:endParaRPr lang="en-US" sz="1000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</a:rPr>
              <a:t>The KCBS Business Affiliate program is good for the 2023 calendar year with the option to renew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</a:rPr>
              <a:t>$100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</a:rPr>
              <a:t>E</a:t>
            </a:r>
            <a:r>
              <a:rPr lang="en-US" sz="1600" dirty="0">
                <a:effectLst/>
                <a:ea typeface="Calibri" panose="020F0502020204030204" pitchFamily="34" charset="0"/>
              </a:rPr>
              <a:t>mail </a:t>
            </a:r>
            <a:r>
              <a:rPr lang="en-US" sz="1600" dirty="0">
                <a:ea typeface="Calibri" panose="020F0502020204030204" pitchFamily="34" charset="0"/>
                <a:hlinkClick r:id="rId2"/>
              </a:rPr>
              <a:t>affiliates</a:t>
            </a:r>
            <a:r>
              <a:rPr lang="en-US" sz="1600" dirty="0">
                <a:effectLst/>
                <a:ea typeface="Calibri" panose="020F0502020204030204" pitchFamily="34" charset="0"/>
                <a:hlinkClick r:id="rId2"/>
              </a:rPr>
              <a:t>@kcbs.us </a:t>
            </a:r>
            <a:r>
              <a:rPr lang="en-US" sz="1600" dirty="0">
                <a:effectLst/>
                <a:ea typeface="Calibri" panose="020F0502020204030204" pitchFamily="34" charset="0"/>
              </a:rPr>
              <a:t>with any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a typeface="Calibri" panose="020F0502020204030204" pitchFamily="34" charset="0"/>
            </a:endParaRPr>
          </a:p>
          <a:p>
            <a:endParaRPr lang="en-US" sz="1600" dirty="0">
              <a:effectLst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6820A6-1389-41FF-93B5-505E7FD79986}"/>
              </a:ext>
            </a:extLst>
          </p:cNvPr>
          <p:cNvSpPr txBox="1"/>
          <p:nvPr/>
        </p:nvSpPr>
        <p:spPr>
          <a:xfrm>
            <a:off x="313289" y="2044541"/>
            <a:ext cx="11354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40C30"/>
                </a:solidFill>
              </a:rPr>
              <a:t>Restaurants            Municipalities            Retailers            International Businesses       Events</a:t>
            </a:r>
          </a:p>
          <a:p>
            <a:endParaRPr lang="en-US" sz="800" dirty="0">
              <a:solidFill>
                <a:srgbClr val="A40C30"/>
              </a:solidFill>
            </a:endParaRPr>
          </a:p>
          <a:p>
            <a:r>
              <a:rPr lang="en-US" sz="2400" dirty="0">
                <a:solidFill>
                  <a:srgbClr val="A40C30"/>
                </a:solidFill>
              </a:rPr>
              <a:t>             Manufacturers            Trade Groups           Associations            Clubs          Publications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724D4E-C559-4B1B-BF4F-7116D2503F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0249" y="3548999"/>
            <a:ext cx="5857875" cy="25650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2524D-E7F6-407C-9B93-C602A30F7C08}"/>
              </a:ext>
            </a:extLst>
          </p:cNvPr>
          <p:cNvSpPr txBox="1"/>
          <p:nvPr/>
        </p:nvSpPr>
        <p:spPr>
          <a:xfrm>
            <a:off x="771524" y="5330103"/>
            <a:ext cx="3914776" cy="523220"/>
          </a:xfrm>
          <a:prstGeom prst="rect">
            <a:avLst/>
          </a:prstGeom>
          <a:solidFill>
            <a:srgbClr val="A40C3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join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55417-1D2B-10CD-54BB-BD596DB62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96" y="317539"/>
            <a:ext cx="1589452" cy="158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7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71720"/>
            <a:ext cx="12191996" cy="38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78"/>
          <p:cNvSpPr/>
          <p:nvPr/>
        </p:nvSpPr>
        <p:spPr>
          <a:xfrm>
            <a:off x="0" y="2578100"/>
            <a:ext cx="12192000" cy="1268251"/>
          </a:xfrm>
          <a:prstGeom prst="rect">
            <a:avLst/>
          </a:prstGeom>
          <a:solidFill>
            <a:srgbClr val="A40C3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78"/>
          <p:cNvSpPr/>
          <p:nvPr/>
        </p:nvSpPr>
        <p:spPr>
          <a:xfrm>
            <a:off x="651134" y="2723261"/>
            <a:ext cx="10889732" cy="919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-US" sz="5400" b="1" dirty="0">
                <a:solidFill>
                  <a:schemeClr val="lt1"/>
                </a:solidFill>
                <a:sym typeface="Arial Black"/>
              </a:rPr>
              <a:t>Thank you!</a:t>
            </a:r>
            <a:endParaRPr sz="5400" dirty="0"/>
          </a:p>
        </p:txBody>
      </p:sp>
      <p:sp>
        <p:nvSpPr>
          <p:cNvPr id="674" name="Google Shape;674;p78"/>
          <p:cNvSpPr/>
          <p:nvPr/>
        </p:nvSpPr>
        <p:spPr>
          <a:xfrm>
            <a:off x="457199" y="4551514"/>
            <a:ext cx="10930467" cy="2044657"/>
          </a:xfrm>
          <a:prstGeom prst="rect">
            <a:avLst/>
          </a:prstGeom>
          <a:noFill/>
          <a:ln>
            <a:noFill/>
          </a:ln>
          <a:effectLst>
            <a:outerShdw blurRad="279400" dist="1003300" dir="3420000" sx="146000" sy="146000" algn="tl" rotWithShape="0">
              <a:srgbClr val="000000">
                <a:alpha val="1373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980000"/>
                </a:solidFill>
                <a:latin typeface="Arial Black" panose="020B0A04020102020204" pitchFamily="34" charset="0"/>
                <a:ea typeface="Arial Narrow"/>
                <a:cs typeface="Arial Narrow"/>
                <a:sym typeface="Arial Narrow"/>
              </a:rPr>
              <a:t>www.kcbs.us</a:t>
            </a:r>
          </a:p>
          <a:p>
            <a:pPr algn="ctr"/>
            <a:r>
              <a:rPr lang="en-US" sz="1600" dirty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membership@kcbs.us</a:t>
            </a:r>
            <a:endParaRPr sz="1600" dirty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220EB5-42BF-4D02-9948-18F5FDE1DB66}"/>
              </a:ext>
            </a:extLst>
          </p:cNvPr>
          <p:cNvSpPr/>
          <p:nvPr/>
        </p:nvSpPr>
        <p:spPr>
          <a:xfrm>
            <a:off x="5939760" y="3223817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750992-508A-4907-8DF9-72B32A195E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89" y="206157"/>
            <a:ext cx="866859" cy="9467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KCBS Business Affiliate 2021.Final</Template>
  <TotalTime>27</TotalTime>
  <Words>565</Words>
  <Application>Microsoft Office PowerPoint</Application>
  <PresentationFormat>Widescreen</PresentationFormat>
  <Paragraphs>94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Arial Narrow</vt:lpstr>
      <vt:lpstr>Calibri</vt:lpstr>
      <vt:lpstr>Calibri Light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Reid</dc:creator>
  <cp:lastModifiedBy>Rhiannon Dickerson</cp:lastModifiedBy>
  <cp:revision>3</cp:revision>
  <cp:lastPrinted>2020-10-21T14:52:07Z</cp:lastPrinted>
  <dcterms:created xsi:type="dcterms:W3CDTF">2022-08-19T17:25:33Z</dcterms:created>
  <dcterms:modified xsi:type="dcterms:W3CDTF">2023-04-24T21:44:53Z</dcterms:modified>
</cp:coreProperties>
</file>